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7" r:id="rId1"/>
    <p:sldMasterId id="2147483729" r:id="rId2"/>
  </p:sldMasterIdLst>
  <p:notesMasterIdLst>
    <p:notesMasterId r:id="rId58"/>
  </p:notesMasterIdLst>
  <p:sldIdLst>
    <p:sldId id="256" r:id="rId3"/>
    <p:sldId id="298" r:id="rId4"/>
    <p:sldId id="346" r:id="rId5"/>
    <p:sldId id="290" r:id="rId6"/>
    <p:sldId id="295" r:id="rId7"/>
    <p:sldId id="313" r:id="rId8"/>
    <p:sldId id="314" r:id="rId9"/>
    <p:sldId id="315" r:id="rId10"/>
    <p:sldId id="316" r:id="rId11"/>
    <p:sldId id="296" r:id="rId12"/>
    <p:sldId id="317" r:id="rId13"/>
    <p:sldId id="292" r:id="rId14"/>
    <p:sldId id="297" r:id="rId15"/>
    <p:sldId id="344" r:id="rId16"/>
    <p:sldId id="337" r:id="rId17"/>
    <p:sldId id="338" r:id="rId18"/>
    <p:sldId id="299" r:id="rId19"/>
    <p:sldId id="339" r:id="rId20"/>
    <p:sldId id="300" r:id="rId21"/>
    <p:sldId id="301" r:id="rId22"/>
    <p:sldId id="321" r:id="rId23"/>
    <p:sldId id="322" r:id="rId24"/>
    <p:sldId id="323" r:id="rId25"/>
    <p:sldId id="303" r:id="rId26"/>
    <p:sldId id="302" r:id="rId27"/>
    <p:sldId id="293" r:id="rId28"/>
    <p:sldId id="304" r:id="rId29"/>
    <p:sldId id="320" r:id="rId30"/>
    <p:sldId id="340" r:id="rId31"/>
    <p:sldId id="345" r:id="rId32"/>
    <p:sldId id="305" r:id="rId33"/>
    <p:sldId id="334" r:id="rId34"/>
    <p:sldId id="319" r:id="rId35"/>
    <p:sldId id="318" r:id="rId36"/>
    <p:sldId id="324" r:id="rId37"/>
    <p:sldId id="325" r:id="rId38"/>
    <p:sldId id="327" r:id="rId39"/>
    <p:sldId id="326" r:id="rId40"/>
    <p:sldId id="328" r:id="rId41"/>
    <p:sldId id="329" r:id="rId42"/>
    <p:sldId id="336" r:id="rId43"/>
    <p:sldId id="306" r:id="rId44"/>
    <p:sldId id="308" r:id="rId45"/>
    <p:sldId id="331" r:id="rId46"/>
    <p:sldId id="330" r:id="rId47"/>
    <p:sldId id="333" r:id="rId48"/>
    <p:sldId id="294" r:id="rId49"/>
    <p:sldId id="309" r:id="rId50"/>
    <p:sldId id="341" r:id="rId51"/>
    <p:sldId id="342" r:id="rId52"/>
    <p:sldId id="343" r:id="rId53"/>
    <p:sldId id="310" r:id="rId54"/>
    <p:sldId id="332" r:id="rId55"/>
    <p:sldId id="335" r:id="rId56"/>
    <p:sldId id="289" r:id="rId5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0119C8B-9DAF-344F-964F-0D6BDD4C4798}">
          <p14:sldIdLst>
            <p14:sldId id="256"/>
            <p14:sldId id="298"/>
            <p14:sldId id="346"/>
          </p14:sldIdLst>
        </p14:section>
        <p14:section name="Spark Installation &amp; Setup" id="{2B31E935-7D1F-0646-AE42-3193AF9953D3}">
          <p14:sldIdLst>
            <p14:sldId id="290"/>
            <p14:sldId id="295"/>
            <p14:sldId id="313"/>
            <p14:sldId id="314"/>
            <p14:sldId id="315"/>
            <p14:sldId id="316"/>
            <p14:sldId id="296"/>
            <p14:sldId id="317"/>
          </p14:sldIdLst>
        </p14:section>
        <p14:section name="Running Spark Programs" id="{E4F2F680-01AC-0D4A-B4BA-A4F2CDB941DE}">
          <p14:sldIdLst>
            <p14:sldId id="292"/>
            <p14:sldId id="297"/>
            <p14:sldId id="344"/>
            <p14:sldId id="337"/>
            <p14:sldId id="338"/>
            <p14:sldId id="299"/>
            <p14:sldId id="339"/>
          </p14:sldIdLst>
        </p14:section>
        <p14:section name="Spark Debugging &amp; Monitoring" id="{D967866A-F4E5-FF41-B4F2-DC0140127233}">
          <p14:sldIdLst>
            <p14:sldId id="300"/>
            <p14:sldId id="301"/>
            <p14:sldId id="321"/>
            <p14:sldId id="322"/>
            <p14:sldId id="323"/>
            <p14:sldId id="303"/>
            <p14:sldId id="302"/>
          </p14:sldIdLst>
        </p14:section>
        <p14:section name="Spark Data Access" id="{A292B1E3-CCB4-DB49-8E88-857104F64A6B}">
          <p14:sldIdLst>
            <p14:sldId id="293"/>
          </p14:sldIdLst>
        </p14:section>
        <p14:section name="Spark Cassandra" id="{EC885EA2-E406-D04B-8B62-A3857718380E}">
          <p14:sldIdLst>
            <p14:sldId id="304"/>
            <p14:sldId id="320"/>
            <p14:sldId id="340"/>
            <p14:sldId id="345"/>
          </p14:sldIdLst>
        </p14:section>
        <p14:section name="Spark Kafka" id="{3D66C138-B451-464B-AD27-5EE8F79C6B66}">
          <p14:sldIdLst>
            <p14:sldId id="305"/>
            <p14:sldId id="334"/>
            <p14:sldId id="319"/>
            <p14:sldId id="318"/>
          </p14:sldIdLst>
        </p14:section>
        <p14:section name="Spark PostgresQL" id="{119A2CED-CEDC-8B41-BB4A-AF0B4B8B0354}">
          <p14:sldIdLst>
            <p14:sldId id="324"/>
            <p14:sldId id="325"/>
            <p14:sldId id="327"/>
            <p14:sldId id="326"/>
            <p14:sldId id="328"/>
            <p14:sldId id="329"/>
            <p14:sldId id="336"/>
          </p14:sldIdLst>
        </p14:section>
        <p14:section name="Spark HDFS" id="{E1BBEC3E-4328-EB4D-8DF2-2E75BCFC197B}">
          <p14:sldIdLst>
            <p14:sldId id="306"/>
          </p14:sldIdLst>
        </p14:section>
        <p14:section name="Spark Elastic" id="{A1446775-06EB-5F45-84CF-6B9E8C5A42E3}">
          <p14:sldIdLst>
            <p14:sldId id="308"/>
            <p14:sldId id="331"/>
            <p14:sldId id="330"/>
            <p14:sldId id="333"/>
          </p14:sldIdLst>
        </p14:section>
        <p14:section name="Spark Data Analytics" id="{BB0AF872-206C-0540-AD70-F0C8629B4981}">
          <p14:sldIdLst>
            <p14:sldId id="294"/>
            <p14:sldId id="309"/>
            <p14:sldId id="341"/>
            <p14:sldId id="342"/>
            <p14:sldId id="343"/>
            <p14:sldId id="310"/>
            <p14:sldId id="332"/>
            <p14:sldId id="335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12B73-DD07-4E5B-906E-CC1B7FE258FB}">
  <a:tblStyle styleId="{AED12B73-DD07-4E5B-906E-CC1B7FE25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/>
    <p:restoredTop sz="93875"/>
  </p:normalViewPr>
  <p:slideViewPr>
    <p:cSldViewPr snapToGrid="0" snapToObjects="1">
      <p:cViewPr varScale="1">
        <p:scale>
          <a:sx n="123" d="100"/>
          <a:sy n="123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 programs without programming</a:t>
            </a:r>
          </a:p>
          <a:p>
            <a:r>
              <a:rPr lang="en-US" dirty="0" smtClean="0"/>
              <a:t>Consistent DNS connections</a:t>
            </a:r>
          </a:p>
          <a:p>
            <a:r>
              <a:rPr lang="en-US" dirty="0" smtClean="0"/>
              <a:t>Programs run the same on dev, staging and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4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F22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8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Light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Light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1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49" name="Shape 14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Light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55" name="Shape 155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Ligh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Ligh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Light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Light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Light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Ligh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Ligh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07" name="Shape 20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Body)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Ligh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Light"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Light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Light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Light"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1" name="Shape 251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Light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Light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Light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Light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Light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)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Light"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Light"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Light"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Light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">
    <p:bg>
      <p:bgPr>
        <a:solidFill>
          <a:srgbClr val="282E3D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Dark">
    <p:bg>
      <p:bgPr>
        <a:solidFill>
          <a:srgbClr val="282E3D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7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26" name="Shape 326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Dark">
    <p:bg>
      <p:bgPr>
        <a:solidFill>
          <a:srgbClr val="282E3D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33" name="Shape 333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Dark">
    <p:bg>
      <p:bgPr>
        <a:solidFill>
          <a:srgbClr val="282E3D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Dark">
    <p:bg>
      <p:bgPr>
        <a:solidFill>
          <a:srgbClr val="323A4E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Dark">
    <p:bg>
      <p:bgPr>
        <a:solidFill>
          <a:srgbClr val="323A4E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mp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46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Dark">
    <p:bg>
      <p:bgPr>
        <a:solidFill>
          <a:srgbClr val="323A4E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07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Dark">
    <p:bg>
      <p:bgPr>
        <a:solidFill>
          <a:srgbClr val="323A4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07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Dark">
    <p:bg>
      <p:bgPr>
        <a:solidFill>
          <a:srgbClr val="323A4E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Dark">
    <p:bg>
      <p:bgPr>
        <a:solidFill>
          <a:srgbClr val="323A4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Dark">
    <p:bg>
      <p:bgPr>
        <a:solidFill>
          <a:srgbClr val="323A4E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Dark">
    <p:bg>
      <p:bgPr>
        <a:solidFill>
          <a:srgbClr val="323A4E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Dark">
    <p:bg>
      <p:bgPr>
        <a:solidFill>
          <a:srgbClr val="323A4E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Dark">
    <p:bg>
      <p:bgPr>
        <a:solidFill>
          <a:srgbClr val="323A4E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Dark">
    <p:bg>
      <p:bgPr>
        <a:solidFill>
          <a:srgbClr val="323A4E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29" name="Shape 429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Dark">
    <p:bg>
      <p:bgPr>
        <a:solidFill>
          <a:srgbClr val="323A4E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Dark">
    <p:bg>
      <p:bgPr>
        <a:solidFill>
          <a:srgbClr val="323A4E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Dark">
    <p:bg>
      <p:bgPr>
        <a:solidFill>
          <a:srgbClr val="323A4E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Dark">
    <p:bg>
      <p:bgPr>
        <a:solidFill>
          <a:srgbClr val="323A4E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Dark">
    <p:bg>
      <p:bgPr>
        <a:solidFill>
          <a:srgbClr val="323A4E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Dark">
    <p:bg>
      <p:bgPr>
        <a:solidFill>
          <a:srgbClr val="323A4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07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Dark">
    <p:bg>
      <p:bgPr>
        <a:solidFill>
          <a:srgbClr val="323A4E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Dark">
    <p:bg>
      <p:bgPr>
        <a:solidFill>
          <a:srgbClr val="323A4E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Dark">
    <p:bg>
      <p:bgPr>
        <a:solidFill>
          <a:srgbClr val="323A4E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0" name="Shape 490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Light"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Dark">
    <p:bg>
      <p:bgPr>
        <a:solidFill>
          <a:srgbClr val="323A4E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Purple">
    <p:bg>
      <p:bgPr>
        <a:solidFill>
          <a:srgbClr val="9351E5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Title, Subtitle, Body)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611171" y="596900"/>
            <a:ext cx="10969500" cy="74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lvl1pPr lvl="0" algn="ctr" rtl="0">
              <a:spcBef>
                <a:spcPts val="0"/>
              </a:spcBef>
              <a:buSzPct val="100000"/>
              <a:defRPr sz="1900"/>
            </a:lvl1pPr>
            <a:lvl2pPr lvl="1" indent="114300" algn="ctr" rtl="0">
              <a:spcBef>
                <a:spcPts val="0"/>
              </a:spcBef>
              <a:buSzPct val="100000"/>
              <a:defRPr sz="1900"/>
            </a:lvl2pPr>
            <a:lvl3pPr lvl="2" indent="241300" algn="ctr" rtl="0">
              <a:spcBef>
                <a:spcPts val="0"/>
              </a:spcBef>
              <a:buSzPct val="100000"/>
              <a:defRPr sz="1900"/>
            </a:lvl3pPr>
            <a:lvl4pPr lvl="3" indent="342900" algn="ctr" rtl="0">
              <a:spcBef>
                <a:spcPts val="0"/>
              </a:spcBef>
              <a:buSzPct val="100000"/>
              <a:defRPr sz="1900"/>
            </a:lvl4pPr>
            <a:lvl5pPr lvl="4" indent="457200" algn="ctr" rtl="0">
              <a:spcBef>
                <a:spcPts val="0"/>
              </a:spcBef>
              <a:buSzPct val="100000"/>
              <a:defRPr sz="1900"/>
            </a:lvl5pPr>
            <a:lvl6pPr lvl="5" indent="571500" algn="ctr" rtl="0">
              <a:spcBef>
                <a:spcPts val="0"/>
              </a:spcBef>
              <a:buSzPct val="100000"/>
              <a:defRPr sz="1900"/>
            </a:lvl6pPr>
            <a:lvl7pPr lvl="6" indent="698500" algn="ctr" rtl="0">
              <a:spcBef>
                <a:spcPts val="0"/>
              </a:spcBef>
              <a:buSzPct val="100000"/>
              <a:defRPr sz="1900"/>
            </a:lvl7pPr>
            <a:lvl8pPr lvl="7" indent="800100" algn="ctr" rtl="0">
              <a:spcBef>
                <a:spcPts val="0"/>
              </a:spcBef>
              <a:buSzPct val="100000"/>
              <a:defRPr sz="1900"/>
            </a:lvl8pPr>
            <a:lvl9pPr lvl="8" indent="914400" algn="ctr" rtl="0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11170" y="1661248"/>
            <a:ext cx="10969500" cy="45741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marL="393700" lvl="0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1pPr>
            <a:lvl2pPr marL="762000" lvl="1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2pPr>
            <a:lvl3pPr marL="1155700" lvl="2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3pPr>
            <a:lvl4pPr marL="1524000" lvl="3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4pPr>
            <a:lvl5pPr marL="1917700" lvl="4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5pPr>
            <a:lvl6pPr marL="1879600" lvl="5" indent="-1651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6pPr>
            <a:lvl7pPr marL="2197100" lvl="6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7pPr>
            <a:lvl8pPr marL="2527300" lvl="7" indent="-1905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8pPr>
            <a:lvl9pPr marL="2832100" lvl="8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11728018" y="6579844"/>
            <a:ext cx="156000" cy="15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9B9F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700" b="0" i="0" u="none" strike="noStrike" cap="none">
              <a:solidFill>
                <a:srgbClr val="9B9F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F22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8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634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)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, Body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, Body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28.xml"/><Relationship Id="rId50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63.xml"/><Relationship Id="rId55" Type="http://schemas.openxmlformats.org/officeDocument/2006/relationships/theme" Target="../theme/theme2.xml"/><Relationship Id="rId40" Type="http://schemas.openxmlformats.org/officeDocument/2006/relationships/slideLayout" Target="../slideLayouts/slideLayout49.xml"/><Relationship Id="rId41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30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6268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30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os/examples/tree/master/zeppelin/1.9" TargetMode="External"/><Relationship Id="rId4" Type="http://schemas.openxmlformats.org/officeDocument/2006/relationships/hyperlink" Target="http://www.dcosexamples.com/" TargetMode="External"/><Relationship Id="rId5" Type="http://schemas.openxmlformats.org/officeDocument/2006/relationships/hyperlink" Target="https://mesosphere.com/blog/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markfjohnson/dcos_spark_demo.git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22E"/>
            </a:gs>
            <a:gs pos="100000">
              <a:srgbClr val="322366"/>
            </a:gs>
          </a:gsLst>
          <a:lin ang="2700000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Mark Johnson</a:t>
            </a:r>
            <a:endParaRPr lang="en-US" dirty="0"/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927000" cy="358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ct val="25000"/>
              <a:buFont typeface="Roboto"/>
              <a:buNone/>
            </a:pPr>
            <a:r>
              <a:rPr lang="en-US" sz="5400" dirty="0" smtClean="0"/>
              <a:t>Spark </a:t>
            </a:r>
            <a:r>
              <a:rPr lang="en-US" sz="5400" smtClean="0"/>
              <a:t>Data Processing and </a:t>
            </a:r>
            <a:r>
              <a:rPr lang="en-US" sz="5400" dirty="0" smtClean="0"/>
              <a:t>DC/OS</a:t>
            </a:r>
            <a:br>
              <a:rPr lang="en-US" sz="5400" dirty="0" smtClean="0"/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609600" y="2520795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000" dirty="0"/>
              <a:t>Part I: </a:t>
            </a:r>
            <a:r>
              <a:rPr lang="en-US" sz="2000" dirty="0" smtClean="0"/>
              <a:t>Getting started with Spark and exploring a sampling of data tools</a:t>
            </a:r>
            <a:endParaRPr lang="en-US" sz="2376" dirty="0" smtClean="0"/>
          </a:p>
        </p:txBody>
      </p:sp>
      <p:pic>
        <p:nvPicPr>
          <p:cNvPr id="517" name="Shape 517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--app-id=/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production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--package-version=1.0.1-1.6.2 --app- 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spark162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--yes spark --options=spark-dispatcher-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options.json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Spark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cos spark run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cos spark status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log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kill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</a:t>
            </a:r>
            <a:r>
              <a:rPr lang="en-US" dirty="0" err="1" smtClean="0"/>
              <a:t>webui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Spark Command Line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Running Spark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28" y="1619422"/>
            <a:ext cx="10671300" cy="2150146"/>
          </a:xfrm>
        </p:spPr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dcos spark run --submit-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spark.mesos.executor.docker.image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=mesosphere/spark:1.1.0-2.1.1-hadoop-2.6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downloads.mesosphere.com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/spark/examples/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pi.py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30" --verbose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Spark</a:t>
            </a:r>
            <a:r>
              <a:rPr lang="en-US" baseline="0" dirty="0" smtClean="0"/>
              <a:t>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28" y="1619422"/>
            <a:ext cx="10671300" cy="2150146"/>
          </a:xfrm>
        </p:spPr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dcos spark run --submit-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spark.mesos.executor.docker.image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=mesosphere/spark:1.1.0-2.1.1-hadoop-2.6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downloads.mesosphere.com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/spark/examples/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pi.py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30" --verbose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Spark</a:t>
            </a:r>
            <a:r>
              <a:rPr lang="en-US" baseline="0" dirty="0" smtClean="0"/>
              <a:t>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Jobs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1443413"/>
            <a:ext cx="9477395" cy="5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every 15 minutes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33" y="1494263"/>
            <a:ext cx="5906042" cy="53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Jobs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91" y="1521915"/>
            <a:ext cx="8142070" cy="54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Sandbox </a:t>
            </a:r>
            <a:r>
              <a:rPr lang="en-US" dirty="0" smtClean="0"/>
              <a:t>: Job 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496505"/>
            <a:ext cx="8373840" cy="53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9" y="886968"/>
            <a:ext cx="5107259" cy="3172800"/>
          </a:xfrm>
        </p:spPr>
        <p:txBody>
          <a:bodyPr/>
          <a:lstStyle/>
          <a:p>
            <a:r>
              <a:rPr lang="en-US" smtClean="0"/>
              <a:t>Park III: </a:t>
            </a:r>
            <a:r>
              <a:rPr lang="en-US" dirty="0" smtClean="0"/>
              <a:t>Spark Debugging and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1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dirty="0" smtClean="0"/>
              <a:t>on DC/OS</a:t>
            </a:r>
            <a:r>
              <a:rPr lang="en-US" dirty="0" smtClean="0"/>
              <a:t> </a:t>
            </a:r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3250" y="1700096"/>
            <a:ext cx="8938037" cy="4561603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30" y="1700096"/>
            <a:ext cx="3927258" cy="188455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8795" y="1800457"/>
            <a:ext cx="3508970" cy="1683835"/>
            <a:chOff x="618795" y="1800457"/>
            <a:chExt cx="3508970" cy="16838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95" y="1800457"/>
              <a:ext cx="3508970" cy="16838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73299" y="3176514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Finance - Spark 1.6.2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53758" y="3176515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finance - Spark 2.2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8" y="3584653"/>
            <a:ext cx="3927258" cy="18845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838" y="5057441"/>
            <a:ext cx="137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Eng</a:t>
            </a:r>
            <a:r>
              <a:rPr lang="en-US" dirty="0" smtClean="0"/>
              <a:t>- Spark </a:t>
            </a:r>
            <a:r>
              <a:rPr lang="en-US" dirty="0" smtClean="0"/>
              <a:t>2</a:t>
            </a:r>
            <a:r>
              <a:rPr lang="en-US" dirty="0" smtClean="0"/>
              <a:t>.1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69" y="3484291"/>
            <a:ext cx="3927258" cy="18845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20456" y="4957079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Eng</a:t>
            </a:r>
            <a:r>
              <a:rPr lang="en-US" dirty="0" smtClean="0"/>
              <a:t>- Spark 2.2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5586" y="6107810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DC/OS Cluster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518073" y="1953491"/>
            <a:ext cx="25769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Support </a:t>
            </a:r>
            <a:r>
              <a:rPr lang="en-US" dirty="0" err="1" smtClean="0"/>
              <a:t>polygot</a:t>
            </a:r>
            <a:r>
              <a:rPr lang="en-US" dirty="0" smtClean="0"/>
              <a:t> database analytics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 memory emphasis improves query performance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Compatible with wide range of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524" y="4851918"/>
            <a:ext cx="10671300" cy="14941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Task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341"/>
            <a:ext cx="12192000" cy="1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242"/>
            <a:ext cx="12192000" cy="38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Sandbox: Viewing Logs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4" y="1748668"/>
            <a:ext cx="946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Sandbox on Host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" y="2196581"/>
            <a:ext cx="10972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266" y="1567194"/>
            <a:ext cx="10671300" cy="1962170"/>
          </a:xfrm>
        </p:spPr>
        <p:txBody>
          <a:bodyPr/>
          <a:lstStyle/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N </a:t>
            </a:r>
            <a:r>
              <a:rPr lang="mr-IN" dirty="0" smtClean="0"/>
              <a:t>–</a:t>
            </a:r>
            <a:r>
              <a:rPr lang="en-US" dirty="0" smtClean="0"/>
              <a:t>L {desired port}:{DC/OS VIP or DNS}:{Endpoint Port} {user id}{dc/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}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 ‘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dcos {framework} endpoints {desired endpoint}’ </a:t>
            </a:r>
            <a:r>
              <a:rPr lang="en-US" dirty="0" smtClean="0"/>
              <a:t>to identify the VIP or DNS options.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Change your source program to reference ‘localhost:{desired port}’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TUNNELS - Spark Program Debugging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8468" y="4049216"/>
            <a:ext cx="6096000" cy="2677656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CC7832"/>
                </a:solidFill>
              </a:rPr>
              <a:t>from </a:t>
            </a:r>
            <a:r>
              <a:rPr lang="en-US" sz="1200" dirty="0" err="1"/>
              <a:t>kafka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import </a:t>
            </a:r>
            <a:r>
              <a:rPr lang="en-US" sz="1200" dirty="0" err="1"/>
              <a:t>KafkaConsumer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KafkaProducer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CC7832"/>
                </a:solidFill>
              </a:rPr>
              <a:t>from </a:t>
            </a:r>
            <a:r>
              <a:rPr lang="en-US" sz="1200" dirty="0" err="1"/>
              <a:t>kafka.errors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import </a:t>
            </a:r>
            <a:r>
              <a:rPr lang="en-US" sz="1200" dirty="0" err="1"/>
              <a:t>KafkaError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808080"/>
                </a:solidFill>
              </a:rPr>
              <a:t>#</a:t>
            </a:r>
            <a:r>
              <a:rPr lang="en-US" sz="1200" dirty="0" err="1">
                <a:solidFill>
                  <a:srgbClr val="808080"/>
                </a:solidFill>
              </a:rPr>
              <a:t>kafka_url</a:t>
            </a:r>
            <a:r>
              <a:rPr lang="en-US" sz="1200" dirty="0">
                <a:solidFill>
                  <a:srgbClr val="808080"/>
                </a:solidFill>
              </a:rPr>
              <a:t> = "broker.kafka.l4lb.thisdcos.directory:9092"</a:t>
            </a:r>
            <a:br>
              <a:rPr lang="en-US" sz="1200" dirty="0">
                <a:solidFill>
                  <a:srgbClr val="808080"/>
                </a:solidFill>
              </a:rPr>
            </a:br>
            <a:r>
              <a:rPr lang="en-US" sz="1200" dirty="0" err="1"/>
              <a:t>kafka_url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A5C261"/>
                </a:solidFill>
              </a:rPr>
              <a:t>"localhost:9092"</a:t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 err="1"/>
              <a:t>topic_name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 err="1">
                <a:solidFill>
                  <a:srgbClr val="A5C261"/>
                </a:solidFill>
              </a:rPr>
              <a:t>example_topic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>
                <a:solidFill>
                  <a:srgbClr val="A5C261"/>
                </a:solidFill>
              </a:rPr>
              <a:t/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>
                <a:solidFill>
                  <a:srgbClr val="A5C261"/>
                </a:solidFill>
              </a:rPr>
              <a:t/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 err="1">
                <a:solidFill>
                  <a:srgbClr val="CC7832"/>
                </a:solidFill>
              </a:rPr>
              <a:t>def</a:t>
            </a:r>
            <a:r>
              <a:rPr lang="en-US" sz="1200" dirty="0">
                <a:solidFill>
                  <a:srgbClr val="CC7832"/>
                </a:solidFill>
              </a:rPr>
              <a:t> </a:t>
            </a:r>
            <a:r>
              <a:rPr lang="en-US" sz="1200" dirty="0" err="1">
                <a:solidFill>
                  <a:srgbClr val="FFC66D"/>
                </a:solidFill>
              </a:rPr>
              <a:t>readTopic</a:t>
            </a:r>
            <a:r>
              <a:rPr lang="en-US" sz="1200" dirty="0"/>
              <a:t>():</a:t>
            </a:r>
            <a:br>
              <a:rPr lang="en-US" sz="1200" dirty="0"/>
            </a:br>
            <a:r>
              <a:rPr lang="en-US" sz="1200" dirty="0"/>
              <a:t>    consumer = </a:t>
            </a:r>
            <a:r>
              <a:rPr lang="en-US" sz="1200" dirty="0" err="1"/>
              <a:t>KafkaConsumer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AA4926"/>
                </a:solidFill>
              </a:rPr>
              <a:t>bootstrap_servers</a:t>
            </a:r>
            <a:r>
              <a:rPr lang="en-US" sz="1200" dirty="0"/>
              <a:t>=</a:t>
            </a:r>
            <a:r>
              <a:rPr lang="en-US" sz="1200" dirty="0" err="1"/>
              <a:t>kafka_url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auto_offset_reset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'earliest'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group_id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 err="1">
                <a:solidFill>
                  <a:srgbClr val="A5C261"/>
                </a:solidFill>
              </a:rPr>
              <a:t>PrimaryGroup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client_id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"client-1"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enable_auto_commit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8888C6"/>
                </a:solidFill>
              </a:rPr>
              <a:t>True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>
                <a:solidFill>
                  <a:srgbClr val="AA4926"/>
                </a:solidFill>
              </a:rPr>
              <a:t>api_version</a:t>
            </a:r>
            <a:r>
              <a:rPr lang="en-US" sz="1200" dirty="0"/>
              <a:t>=(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r>
              <a:rPr lang="en-US" sz="1200" dirty="0">
                <a:solidFill>
                  <a:srgbClr val="6897BB"/>
                </a:solidFill>
              </a:rPr>
              <a:t>10</a:t>
            </a:r>
            <a:r>
              <a:rPr lang="en-US" sz="1200" dirty="0"/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2" y="3188494"/>
            <a:ext cx="4389642" cy="313411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87490" y="3188494"/>
            <a:ext cx="4981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26" y="3181188"/>
            <a:ext cx="6798174" cy="32210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8229600" y="3529364"/>
            <a:ext cx="484632" cy="493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IV: Data Access with</a:t>
            </a:r>
            <a:r>
              <a:rPr lang="en-US" baseline="0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Cassandra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661"/>
            <a:ext cx="10271655" cy="51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DC/OS Addresses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65" y="1793643"/>
            <a:ext cx="6845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SQL Execute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4175" y="1466804"/>
            <a:ext cx="88875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cassandra.cluster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Cluster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SparkContext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SparkConf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SQLContext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SparkSession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cassandra_url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'node.cassandra.l4lb.thisdcos.directory:9042'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#</a:t>
            </a:r>
            <a:r>
              <a:rPr lang="en-US" dirty="0" err="1">
                <a:solidFill>
                  <a:srgbClr val="808080"/>
                </a:solidFill>
              </a:rPr>
              <a:t>cassandra_url</a:t>
            </a:r>
            <a:r>
              <a:rPr lang="en-US" dirty="0">
                <a:solidFill>
                  <a:srgbClr val="808080"/>
                </a:solidFill>
              </a:rPr>
              <a:t> = 'localhost'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spark = </a:t>
            </a:r>
            <a:r>
              <a:rPr lang="en-US" dirty="0" err="1"/>
              <a:t>SparkSession.builder</a:t>
            </a:r>
            <a:r>
              <a:rPr lang="en-US" dirty="0"/>
              <a:t>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appName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PySpark</a:t>
            </a:r>
            <a:r>
              <a:rPr lang="en-US" dirty="0">
                <a:solidFill>
                  <a:srgbClr val="A5C261"/>
                </a:solidFill>
              </a:rPr>
              <a:t> Cassandra Read Write Example"</a:t>
            </a:r>
            <a:r>
              <a:rPr lang="en-US" dirty="0"/>
              <a:t>)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config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spark.sql.crossJoin.enabled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"true"</a:t>
            </a:r>
            <a:r>
              <a:rPr lang="en-US" dirty="0"/>
              <a:t>)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getOrCreate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 = Cluster([</a:t>
            </a:r>
            <a:r>
              <a:rPr lang="en-US" dirty="0" err="1"/>
              <a:t>cassandra_url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/>
              <a:t>session = </a:t>
            </a:r>
            <a:r>
              <a:rPr lang="en-US" dirty="0" err="1"/>
              <a:t>cluster.connect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"""CREATE KEYSPACE IF NOT EXISTS </a:t>
            </a:r>
            <a:r>
              <a:rPr lang="en-US" dirty="0" err="1">
                <a:solidFill>
                  <a:srgbClr val="A5C261"/>
                </a:solidFill>
              </a:rPr>
              <a:t>dcos_example</a:t>
            </a:r>
            <a:r>
              <a:rPr lang="en-US" dirty="0">
                <a:solidFill>
                  <a:srgbClr val="A5C261"/>
                </a:solidFill>
              </a:rPr>
              <a:t> WITH 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>    REPLICATION = { </a:t>
            </a:r>
            <a:r>
              <a:rPr lang="en-US" dirty="0">
                <a:solidFill>
                  <a:srgbClr val="CC7832"/>
                </a:solidFill>
              </a:rPr>
              <a:t>\'</a:t>
            </a:r>
            <a:r>
              <a:rPr lang="en-US" dirty="0">
                <a:solidFill>
                  <a:srgbClr val="A5C261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\'</a:t>
            </a:r>
            <a:r>
              <a:rPr lang="en-US" dirty="0">
                <a:solidFill>
                  <a:srgbClr val="A5C261"/>
                </a:solidFill>
              </a:rPr>
              <a:t> : '</a:t>
            </a:r>
            <a:r>
              <a:rPr lang="en-US" dirty="0" err="1">
                <a:solidFill>
                  <a:srgbClr val="A5C261"/>
                </a:solidFill>
              </a:rPr>
              <a:t>NetworkTopologyStrategy</a:t>
            </a:r>
            <a:r>
              <a:rPr lang="en-US" dirty="0">
                <a:solidFill>
                  <a:srgbClr val="A5C261"/>
                </a:solidFill>
              </a:rPr>
              <a:t>', 'datacenter1' : 3 }; """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"USE </a:t>
            </a:r>
            <a:r>
              <a:rPr lang="en-US" dirty="0" err="1">
                <a:solidFill>
                  <a:srgbClr val="A5C261"/>
                </a:solidFill>
              </a:rPr>
              <a:t>dcos_example</a:t>
            </a:r>
            <a:r>
              <a:rPr lang="en-US" dirty="0">
                <a:solidFill>
                  <a:srgbClr val="A5C261"/>
                </a:solidFill>
              </a:rPr>
              <a:t>;"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"CREATE TABLE IF NOT EXISTS </a:t>
            </a:r>
            <a:r>
              <a:rPr lang="en-US" dirty="0" err="1">
                <a:solidFill>
                  <a:srgbClr val="A5C261"/>
                </a:solidFill>
              </a:rPr>
              <a:t>sample_table</a:t>
            </a:r>
            <a:r>
              <a:rPr lang="en-US" dirty="0">
                <a:solidFill>
                  <a:srgbClr val="A5C261"/>
                </a:solidFill>
              </a:rPr>
              <a:t> ( </a:t>
            </a:r>
            <a:r>
              <a:rPr lang="en-US" dirty="0" err="1">
                <a:solidFill>
                  <a:srgbClr val="A5C261"/>
                </a:solidFill>
              </a:rPr>
              <a:t>user_id</a:t>
            </a:r>
            <a:r>
              <a:rPr lang="en-US" dirty="0">
                <a:solidFill>
                  <a:srgbClr val="A5C261"/>
                </a:solidFill>
              </a:rPr>
              <a:t> </a:t>
            </a:r>
            <a:r>
              <a:rPr lang="en-US" dirty="0" err="1">
                <a:solidFill>
                  <a:srgbClr val="A5C261"/>
                </a:solidFill>
              </a:rPr>
              <a:t>timeuuid</a:t>
            </a:r>
            <a:r>
              <a:rPr lang="en-US" dirty="0">
                <a:solidFill>
                  <a:srgbClr val="A5C261"/>
                </a:solidFill>
              </a:rPr>
              <a:t> PRIMARY KEY, </a:t>
            </a:r>
            <a:r>
              <a:rPr lang="en-US" dirty="0" err="1">
                <a:solidFill>
                  <a:srgbClr val="A5C261"/>
                </a:solidFill>
              </a:rPr>
              <a:t>added_date</a:t>
            </a:r>
            <a:r>
              <a:rPr lang="en-US" dirty="0">
                <a:solidFill>
                  <a:srgbClr val="A5C261"/>
                </a:solidFill>
              </a:rPr>
              <a:t> timestamp, </a:t>
            </a:r>
            <a:r>
              <a:rPr lang="en-US" dirty="0" err="1">
                <a:solidFill>
                  <a:srgbClr val="A5C261"/>
                </a:solidFill>
              </a:rPr>
              <a:t>first_name</a:t>
            </a:r>
            <a:r>
              <a:rPr lang="en-US" dirty="0">
                <a:solidFill>
                  <a:srgbClr val="A5C261"/>
                </a:solidFill>
              </a:rPr>
              <a:t> text, </a:t>
            </a:r>
            <a:r>
              <a:rPr lang="en-US" dirty="0" err="1">
                <a:solidFill>
                  <a:srgbClr val="A5C261"/>
                </a:solidFill>
              </a:rPr>
              <a:t>last_name</a:t>
            </a:r>
            <a:r>
              <a:rPr lang="en-US" dirty="0">
                <a:solidFill>
                  <a:srgbClr val="A5C261"/>
                </a:solidFill>
              </a:rPr>
              <a:t> text, email text);"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5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Installing and configuring Spark on DC/OS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Running Spark Programs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Debugging and Monitoring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Spark Data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Spark Data Notebooks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9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smtClean="0"/>
              <a:t>tasks and driver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65"/>
            <a:ext cx="12192000" cy="28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1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</a:t>
            </a:r>
            <a:r>
              <a:rPr lang="en-US" baseline="0" dirty="0" smtClean="0"/>
              <a:t> Kafka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1" y="1648147"/>
            <a:ext cx="6696749" cy="52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Kafka Broker Endpoints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6" y="1886724"/>
            <a:ext cx="8051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2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3307" y="1377154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KafkaProducer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time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kafka_url</a:t>
            </a:r>
            <a:r>
              <a:rPr lang="en-US" dirty="0"/>
              <a:t> = [</a:t>
            </a:r>
            <a:r>
              <a:rPr lang="en-US" dirty="0">
                <a:solidFill>
                  <a:srgbClr val="A5C261"/>
                </a:solidFill>
              </a:rPr>
              <a:t>"kafka-0-broker.kafka.autoip.dcos.thisdcos.directory:1025"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A5C261"/>
                </a:solidFill>
              </a:rPr>
              <a:t>"kafka-1-broker.kafka.autoip.dcos.thisdcos.directory:1025"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"kafka-2-broker.kafka.autoip.dcos.thisdcos.directory:1025"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 err="1"/>
              <a:t>topic_name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example_topic</a:t>
            </a:r>
            <a:r>
              <a:rPr lang="en-US" dirty="0">
                <a:solidFill>
                  <a:srgbClr val="A5C261"/>
                </a:solidFill>
              </a:rPr>
              <a:t>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/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/>
              <a:t>p = </a:t>
            </a:r>
            <a:r>
              <a:rPr lang="en-US" dirty="0" err="1"/>
              <a:t>KafkaProducer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bootstrap_servers</a:t>
            </a:r>
            <a:r>
              <a:rPr lang="en-US" dirty="0"/>
              <a:t>=</a:t>
            </a:r>
            <a:r>
              <a:rPr lang="en-US" dirty="0" err="1"/>
              <a:t>kafka_url</a:t>
            </a:r>
            <a:r>
              <a:rPr lang="en-US" dirty="0" err="1">
                <a:solidFill>
                  <a:srgbClr val="CC7832"/>
                </a:solidFill>
              </a:rPr>
              <a:t>,</a:t>
            </a:r>
            <a:r>
              <a:rPr lang="en-US" dirty="0" err="1">
                <a:solidFill>
                  <a:srgbClr val="AA4926"/>
                </a:solidFill>
              </a:rPr>
              <a:t>api_version</a:t>
            </a:r>
            <a:r>
              <a:rPr lang="en-US" dirty="0"/>
              <a:t>=(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iter_count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0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6897BB"/>
                </a:solidFill>
              </a:rPr>
              <a:t/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while </a:t>
            </a:r>
            <a:r>
              <a:rPr lang="en-US" dirty="0">
                <a:solidFill>
                  <a:srgbClr val="8888C6"/>
                </a:solidFill>
              </a:rPr>
              <a:t>True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msg</a:t>
            </a:r>
            <a:r>
              <a:rPr lang="en-US" dirty="0"/>
              <a:t> = </a:t>
            </a:r>
            <a:r>
              <a:rPr lang="en-US" dirty="0" err="1">
                <a:solidFill>
                  <a:srgbClr val="A5C261"/>
                </a:solidFill>
              </a:rPr>
              <a:t>b"test</a:t>
            </a:r>
            <a:r>
              <a:rPr lang="en-US" dirty="0">
                <a:solidFill>
                  <a:srgbClr val="A5C261"/>
                </a:solidFill>
              </a:rPr>
              <a:t> message - {}"</a:t>
            </a:r>
            <a:r>
              <a:rPr lang="en-US" dirty="0"/>
              <a:t>.format(</a:t>
            </a:r>
            <a:r>
              <a:rPr lang="en-US" dirty="0" err="1"/>
              <a:t>iter_count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print </a:t>
            </a:r>
            <a:r>
              <a:rPr lang="en-US" dirty="0" err="1"/>
              <a:t>msg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p.send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msg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iter_count</a:t>
            </a:r>
            <a:r>
              <a:rPr lang="en-US" dirty="0"/>
              <a:t> = </a:t>
            </a:r>
            <a:r>
              <a:rPr lang="en-US" dirty="0" err="1"/>
              <a:t>iter_count</a:t>
            </a:r>
            <a:r>
              <a:rPr lang="en-US" dirty="0"/>
              <a:t> + </a:t>
            </a:r>
            <a:r>
              <a:rPr lang="en-US" dirty="0">
                <a:solidFill>
                  <a:srgbClr val="6897BB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6897" y="176722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KafkaConsumer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"Start of Kafka consumer program"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kafka_url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"broker.kafka.l4lb.thisdcos.directory:9092"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#</a:t>
            </a:r>
            <a:r>
              <a:rPr lang="en-US" dirty="0" err="1">
                <a:solidFill>
                  <a:srgbClr val="808080"/>
                </a:solidFill>
              </a:rPr>
              <a:t>kafka_url</a:t>
            </a:r>
            <a:r>
              <a:rPr lang="en-US" dirty="0">
                <a:solidFill>
                  <a:srgbClr val="808080"/>
                </a:solidFill>
              </a:rPr>
              <a:t> = "localhost:9092"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/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 err="1"/>
              <a:t>topic_name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example_topic</a:t>
            </a:r>
            <a:r>
              <a:rPr lang="en-US" dirty="0">
                <a:solidFill>
                  <a:srgbClr val="A5C261"/>
                </a:solidFill>
              </a:rPr>
              <a:t>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/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"Connecting to {}"</a:t>
            </a:r>
            <a:r>
              <a:rPr lang="en-US" dirty="0"/>
              <a:t>.format(</a:t>
            </a:r>
            <a:r>
              <a:rPr lang="en-US" dirty="0" err="1"/>
              <a:t>kafka_url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>consumer = </a:t>
            </a:r>
            <a:r>
              <a:rPr lang="en-US" dirty="0" err="1"/>
              <a:t>KafkaConsumer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AA4926"/>
                </a:solidFill>
              </a:rPr>
              <a:t>bootstrap_servers</a:t>
            </a:r>
            <a:r>
              <a:rPr lang="en-US" dirty="0"/>
              <a:t>=</a:t>
            </a:r>
            <a:r>
              <a:rPr lang="en-US" dirty="0" err="1"/>
              <a:t>kafka_url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group_id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PrimaryGroup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enable_auto_commit</a:t>
            </a:r>
            <a:r>
              <a:rPr lang="en-US" dirty="0"/>
              <a:t>=</a:t>
            </a:r>
            <a:r>
              <a:rPr lang="en-US" dirty="0">
                <a:solidFill>
                  <a:srgbClr val="8888C6"/>
                </a:solidFill>
              </a:rPr>
              <a:t>True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api_version</a:t>
            </a:r>
            <a:r>
              <a:rPr lang="en-US" dirty="0"/>
              <a:t>=(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 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'Start consuming'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for </a:t>
            </a:r>
            <a:r>
              <a:rPr lang="en-US" dirty="0"/>
              <a:t>message </a:t>
            </a:r>
            <a:r>
              <a:rPr lang="en-US" dirty="0">
                <a:solidFill>
                  <a:srgbClr val="CC7832"/>
                </a:solidFill>
              </a:rPr>
              <a:t>in </a:t>
            </a:r>
            <a:r>
              <a:rPr lang="en-US" dirty="0"/>
              <a:t>consumer: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(message)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"Done consuming"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149"/>
            <a:ext cx="11467170" cy="53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1522616"/>
            <a:ext cx="7050632" cy="54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- Storage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1537169"/>
            <a:ext cx="5509458" cy="53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Networking </a:t>
            </a:r>
            <a:r>
              <a:rPr lang="mr-IN" dirty="0" smtClean="0"/>
              <a:t>–</a:t>
            </a:r>
            <a:r>
              <a:rPr lang="en-US" dirty="0" smtClean="0"/>
              <a:t> EXTERNAL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1521385"/>
            <a:ext cx="5438003" cy="52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access </a:t>
            </a:r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44"/>
            <a:ext cx="11723649" cy="57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Spark</a:t>
            </a:r>
            <a:r>
              <a:rPr lang="en-US" baseline="0" dirty="0" smtClean="0"/>
              <a:t> Installation &amp; Setup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Example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0917" y="1531240"/>
            <a:ext cx="80920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psycopg2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sys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from </a:t>
            </a:r>
            <a:r>
              <a:rPr lang="en-US" sz="1100" dirty="0"/>
              <a:t>psycopg2.extensions </a:t>
            </a: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ISOLATION_LEVEL_AUTOCOMMIT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con = </a:t>
            </a:r>
            <a:r>
              <a:rPr lang="en-US" sz="1100" dirty="0">
                <a:solidFill>
                  <a:srgbClr val="8888C6"/>
                </a:solidFill>
              </a:rPr>
              <a:t>None</a:t>
            </a:r>
            <a:br>
              <a:rPr lang="en-US" sz="1100" dirty="0">
                <a:solidFill>
                  <a:srgbClr val="8888C6"/>
                </a:solidFill>
              </a:rPr>
            </a:br>
            <a:r>
              <a:rPr lang="en-US" sz="1100" dirty="0"/>
              <a:t>host = </a:t>
            </a:r>
            <a:r>
              <a:rPr lang="en-US" sz="1100" dirty="0">
                <a:solidFill>
                  <a:srgbClr val="A5C261"/>
                </a:solidFill>
              </a:rPr>
              <a:t>"34.215.42.192"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 err="1"/>
              <a:t>psql_port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A5C261"/>
                </a:solidFill>
              </a:rPr>
              <a:t>"15432"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/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try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con = psycopg2.connect(</a:t>
            </a:r>
            <a:r>
              <a:rPr lang="en-US" sz="1100" dirty="0">
                <a:solidFill>
                  <a:srgbClr val="A5C261"/>
                </a:solidFill>
              </a:rPr>
              <a:t>"host='{}' </a:t>
            </a:r>
            <a:r>
              <a:rPr lang="en-US" sz="1100" dirty="0" err="1">
                <a:solidFill>
                  <a:srgbClr val="A5C261"/>
                </a:solidFill>
              </a:rPr>
              <a:t>dbname</a:t>
            </a:r>
            <a:r>
              <a:rPr lang="en-US" sz="1100" dirty="0">
                <a:solidFill>
                  <a:srgbClr val="A5C261"/>
                </a:solidFill>
              </a:rPr>
              <a:t>='</a:t>
            </a:r>
            <a:r>
              <a:rPr lang="en-US" sz="1100" dirty="0" err="1">
                <a:solidFill>
                  <a:srgbClr val="A5C261"/>
                </a:solidFill>
              </a:rPr>
              <a:t>postgres</a:t>
            </a:r>
            <a:r>
              <a:rPr lang="en-US" sz="1100" dirty="0">
                <a:solidFill>
                  <a:srgbClr val="A5C261"/>
                </a:solidFill>
              </a:rPr>
              <a:t>' user='admin' password='password' port={}"</a:t>
            </a:r>
            <a:r>
              <a:rPr lang="en-US" sz="1100" dirty="0"/>
              <a:t>.format(</a:t>
            </a:r>
            <a:r>
              <a:rPr lang="en-US" sz="1100" dirty="0" err="1"/>
              <a:t>host</a:t>
            </a:r>
            <a:r>
              <a:rPr lang="en-US" sz="1100" dirty="0" err="1">
                <a:solidFill>
                  <a:srgbClr val="CC7832"/>
                </a:solidFill>
              </a:rPr>
              <a:t>,</a:t>
            </a:r>
            <a:r>
              <a:rPr lang="en-US" sz="1100" dirty="0" err="1"/>
              <a:t>psql_port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con.set_isolation_level</a:t>
            </a:r>
            <a:r>
              <a:rPr lang="en-US" sz="1100" dirty="0"/>
              <a:t>(ISOLATION_LEVEL_AUTOCOMMIT)</a:t>
            </a:r>
            <a:br>
              <a:rPr lang="en-US" sz="1100" dirty="0"/>
            </a:br>
            <a:r>
              <a:rPr lang="en-US" sz="1100" dirty="0"/>
              <a:t>    cur = </a:t>
            </a:r>
            <a:r>
              <a:rPr lang="en-US" sz="1100" dirty="0" err="1"/>
              <a:t>con.cursor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DATABASE </a:t>
            </a:r>
            <a:r>
              <a:rPr lang="en-US" sz="1100" dirty="0" err="1">
                <a:solidFill>
                  <a:srgbClr val="A5C261"/>
                </a:solidFill>
              </a:rPr>
              <a:t>test_db</a:t>
            </a:r>
            <a:r>
              <a:rPr lang="en-US" sz="1100" dirty="0">
                <a:solidFill>
                  <a:srgbClr val="A5C261"/>
                </a:solidFill>
              </a:rPr>
              <a:t>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TABLE link (</a:t>
            </a:r>
            <a:r>
              <a:rPr lang="en-US" sz="1100" dirty="0">
                <a:solidFill>
                  <a:srgbClr val="9876AA"/>
                </a:solidFill>
              </a:rPr>
              <a:t>ID</a:t>
            </a:r>
            <a:r>
              <a:rPr lang="en-US" sz="1100" dirty="0">
                <a:solidFill>
                  <a:srgbClr val="A5C261"/>
                </a:solidFill>
              </a:rPr>
              <a:t> serial PRIMARY KEY, </a:t>
            </a:r>
            <a:r>
              <a:rPr lang="en-US" sz="1100" dirty="0" err="1">
                <a:solidFill>
                  <a:srgbClr val="9876AA"/>
                </a:solidFill>
              </a:rPr>
              <a:t>url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 </a:t>
            </a:r>
            <a:r>
              <a:rPr lang="en-US" sz="1100" dirty="0">
                <a:solidFill>
                  <a:srgbClr val="9876AA"/>
                </a:solidFill>
              </a:rPr>
              <a:t>name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>                </a:t>
            </a:r>
            <a:r>
              <a:rPr lang="en-US" sz="1100" dirty="0"/>
              <a:t>+ </a:t>
            </a:r>
            <a:r>
              <a:rPr lang="en-US" sz="1100" dirty="0">
                <a:solidFill>
                  <a:srgbClr val="A5C261"/>
                </a:solidFill>
              </a:rPr>
              <a:t>"</a:t>
            </a:r>
            <a:r>
              <a:rPr lang="en-US" sz="1100" dirty="0">
                <a:solidFill>
                  <a:srgbClr val="9876AA"/>
                </a:solidFill>
              </a:rPr>
              <a:t>description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(255),</a:t>
            </a:r>
            <a:r>
              <a:rPr lang="en-US" sz="1100" dirty="0" err="1">
                <a:solidFill>
                  <a:srgbClr val="9876AA"/>
                </a:solidFill>
              </a:rPr>
              <a:t>rel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(50)); 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"INSERT INTO link (</a:t>
            </a:r>
            <a:r>
              <a:rPr lang="en-US" sz="1100" dirty="0" err="1">
                <a:solidFill>
                  <a:srgbClr val="A5C261"/>
                </a:solidFill>
              </a:rPr>
              <a:t>url</a:t>
            </a:r>
            <a:r>
              <a:rPr lang="en-US" sz="1100" dirty="0">
                <a:solidFill>
                  <a:srgbClr val="A5C261"/>
                </a:solidFill>
              </a:rPr>
              <a:t>, name) VALUES('http://</a:t>
            </a:r>
            <a:r>
              <a:rPr lang="en-US" sz="1100" dirty="0" err="1">
                <a:solidFill>
                  <a:srgbClr val="A5C261"/>
                </a:solidFill>
              </a:rPr>
              <a:t>www.postgresqltutorial.com','PostgreSQL</a:t>
            </a:r>
            <a:r>
              <a:rPr lang="en-US" sz="1100" dirty="0">
                <a:solidFill>
                  <a:srgbClr val="A5C261"/>
                </a:solidFill>
              </a:rPr>
              <a:t> Tutorial');"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con.commit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except </a:t>
            </a:r>
            <a:r>
              <a:rPr lang="en-US" sz="1100" dirty="0"/>
              <a:t>psycopg2.DatabaseError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/>
              <a:t>e: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con.rollback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print </a:t>
            </a:r>
            <a:r>
              <a:rPr lang="en-US" sz="1100" dirty="0">
                <a:solidFill>
                  <a:srgbClr val="A5C261"/>
                </a:solidFill>
              </a:rPr>
              <a:t>'Error %s' </a:t>
            </a:r>
            <a:r>
              <a:rPr lang="en-US" sz="1100" dirty="0"/>
              <a:t>% e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sys.exit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6897BB"/>
                </a:solidFill>
              </a:rPr>
              <a:t>1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finally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con.close</a:t>
            </a:r>
            <a:r>
              <a:rPr lang="en-US" sz="11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52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916"/>
            <a:ext cx="12192000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Elastic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414"/>
            <a:ext cx="9221002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identify coordinator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4" y="4290897"/>
            <a:ext cx="7264400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4" y="1745940"/>
            <a:ext cx="6248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post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15" y="2008763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elasticsearch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elastic_url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'coordinator-0-node.elastic.autoip.dcos.thisdcos.directory'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/>
              <a:t>elastic_url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'localhost'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/>
              <a:t>elastic_port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1025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6897BB"/>
                </a:solidFill>
              </a:rPr>
              <a:t/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'Connecting to Elastic Search </a:t>
            </a:r>
            <a:r>
              <a:rPr lang="en-US" dirty="0" err="1">
                <a:solidFill>
                  <a:srgbClr val="A5C261"/>
                </a:solidFill>
              </a:rPr>
              <a:t>url</a:t>
            </a:r>
            <a:r>
              <a:rPr lang="en-US" dirty="0">
                <a:solidFill>
                  <a:srgbClr val="A5C261"/>
                </a:solidFill>
              </a:rPr>
              <a:t>={}, port={}'</a:t>
            </a:r>
            <a:r>
              <a:rPr lang="en-US" dirty="0"/>
              <a:t>.format(</a:t>
            </a:r>
            <a:r>
              <a:rPr lang="en-US" dirty="0" err="1"/>
              <a:t>elastic_url</a:t>
            </a:r>
            <a:r>
              <a:rPr lang="en-US" dirty="0" err="1">
                <a:solidFill>
                  <a:srgbClr val="CC7832"/>
                </a:solidFill>
              </a:rPr>
              <a:t>,</a:t>
            </a:r>
            <a:r>
              <a:rPr lang="en-US" dirty="0" err="1"/>
              <a:t>elastic_port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 err="1"/>
              <a:t>es</a:t>
            </a:r>
            <a:r>
              <a:rPr lang="en-US" dirty="0"/>
              <a:t> = </a:t>
            </a:r>
            <a:r>
              <a:rPr lang="en-US" dirty="0" err="1"/>
              <a:t>elasticsearch.Elasticsearch</a:t>
            </a:r>
            <a:r>
              <a:rPr lang="en-US" dirty="0"/>
              <a:t>([{</a:t>
            </a:r>
            <a:r>
              <a:rPr lang="en-US" dirty="0">
                <a:solidFill>
                  <a:srgbClr val="A5C261"/>
                </a:solidFill>
              </a:rPr>
              <a:t>'host'</a:t>
            </a:r>
            <a:r>
              <a:rPr lang="en-US" dirty="0"/>
              <a:t>:elastic_</a:t>
            </a:r>
            <a:r>
              <a:rPr lang="en-US" dirty="0" err="1"/>
              <a:t>url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A5C261"/>
                </a:solidFill>
              </a:rPr>
              <a:t>'port'</a:t>
            </a:r>
            <a:r>
              <a:rPr lang="en-US" dirty="0"/>
              <a:t>:</a:t>
            </a:r>
            <a:r>
              <a:rPr lang="en-US" dirty="0" err="1"/>
              <a:t>elastic_port</a:t>
            </a:r>
            <a:r>
              <a:rPr lang="en-US" dirty="0"/>
              <a:t>}])</a:t>
            </a:r>
            <a:br>
              <a:rPr lang="en-US" dirty="0"/>
            </a:br>
            <a:r>
              <a:rPr lang="en-US" dirty="0" err="1"/>
              <a:t>es.index</a:t>
            </a:r>
            <a:r>
              <a:rPr lang="en-US" dirty="0"/>
              <a:t>(</a:t>
            </a:r>
            <a:r>
              <a:rPr lang="en-US" dirty="0">
                <a:solidFill>
                  <a:srgbClr val="AA4926"/>
                </a:solidFill>
              </a:rPr>
              <a:t>index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'posts'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AA4926"/>
                </a:solidFill>
              </a:rPr>
              <a:t>doc_type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'blog'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body</a:t>
            </a:r>
            <a:r>
              <a:rPr lang="en-US" dirty="0"/>
              <a:t>={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A5C261"/>
                </a:solidFill>
              </a:rPr>
              <a:t>'author'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'Santa Clause'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'blog'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'Slave Based Shippers of the North'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'title'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'Using Celery for distributing gift dispatch'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'topics'</a:t>
            </a:r>
            <a:r>
              <a:rPr lang="en-US" dirty="0"/>
              <a:t>: [</a:t>
            </a:r>
            <a:r>
              <a:rPr lang="en-US" dirty="0">
                <a:solidFill>
                  <a:srgbClr val="A5C261"/>
                </a:solidFill>
              </a:rPr>
              <a:t>'slave labor'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'elves'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'python'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</a:t>
            </a:r>
            <a:r>
              <a:rPr lang="en-US" dirty="0">
                <a:solidFill>
                  <a:srgbClr val="A5C261"/>
                </a:solidFill>
              </a:rPr>
              <a:t>'celery'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'antigravity reindeer'</a:t>
            </a:r>
            <a:r>
              <a:rPr lang="en-US" dirty="0"/>
              <a:t>]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'awesomeness'</a:t>
            </a:r>
            <a:r>
              <a:rPr lang="en-US" dirty="0"/>
              <a:t>: </a:t>
            </a:r>
            <a:r>
              <a:rPr lang="en-US" dirty="0">
                <a:solidFill>
                  <a:srgbClr val="6897BB"/>
                </a:solidFill>
              </a:rPr>
              <a:t>0.2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})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2051824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‘dcos elastic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Example writes to the index posts one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Kibana</a:t>
            </a:r>
            <a:r>
              <a:rPr lang="en-US" dirty="0" smtClean="0"/>
              <a:t> Search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599"/>
            <a:ext cx="12192000" cy="27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2982" y="886968"/>
            <a:ext cx="5850082" cy="3172800"/>
          </a:xfrm>
        </p:spPr>
        <p:txBody>
          <a:bodyPr/>
          <a:lstStyle/>
          <a:p>
            <a:r>
              <a:rPr lang="en-US" dirty="0" smtClean="0"/>
              <a:t>Part</a:t>
            </a:r>
            <a:r>
              <a:rPr lang="en-US" baseline="0" dirty="0" smtClean="0"/>
              <a:t> V: </a:t>
            </a:r>
            <a:r>
              <a:rPr lang="en-US" baseline="0" smtClean="0"/>
              <a:t>Spark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26"/>
            <a:ext cx="9500839" cy="54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882742" y="1489561"/>
            <a:ext cx="3116425" cy="502320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Based Spark installation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489561"/>
            <a:ext cx="8733453" cy="42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662"/>
            <a:ext cx="12192000" cy="21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07"/>
            <a:ext cx="12192000" cy="6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9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036" y="1750741"/>
            <a:ext cx="10337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t">
              <a:buFont typeface="Arial" charset="0"/>
              <a:buChar char="•"/>
            </a:pPr>
            <a:r>
              <a:rPr lang="en-US" dirty="0"/>
              <a:t>Presentation Examples: </a:t>
            </a:r>
            <a:r>
              <a:rPr lang="en-US" dirty="0">
                <a:latin typeface="Courier" charset="0"/>
                <a:ea typeface="Courier" charset="0"/>
                <a:cs typeface="Courier" charset="0"/>
                <a:hlinkClick r:id="rId2"/>
              </a:rPr>
              <a:t>https://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github.com/markfjohnson/dcos_spark_demo.git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smtClean="0">
                <a:latin typeface="+mn-lt"/>
                <a:ea typeface="Courier" charset="0"/>
                <a:cs typeface="Courier" charset="0"/>
              </a:rPr>
              <a:t>DC/OS Certified Services Documentation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: https://</a:t>
            </a:r>
            <a:r>
              <a:rPr lang="en-US" dirty="0" err="1">
                <a:latin typeface="+mn-lt"/>
                <a:ea typeface="Courier" charset="0"/>
                <a:cs typeface="Courier" charset="0"/>
              </a:rPr>
              <a:t>docs.mesosphere.com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/service-docs/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Zeppelin Examples Doc: </a:t>
            </a:r>
            <a:r>
              <a:rPr lang="en-US" dirty="0">
                <a:latin typeface="+mn-lt"/>
                <a:ea typeface="Courier" charset="0"/>
                <a:cs typeface="Courier" charset="0"/>
                <a:hlinkClick r:id="rId3"/>
              </a:rPr>
              <a:t>https://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3"/>
              </a:rPr>
              <a:t>github.com/dcos/examples/tree/master/zeppelin/1.9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err="1" smtClean="0">
                <a:latin typeface="+mn-lt"/>
                <a:ea typeface="Courier" charset="0"/>
                <a:cs typeface="Courier" charset="0"/>
              </a:rPr>
              <a:t>Misc</a:t>
            </a:r>
            <a:r>
              <a:rPr lang="en-US" dirty="0" smtClean="0">
                <a:latin typeface="+mn-lt"/>
                <a:ea typeface="Courier" charset="0"/>
                <a:cs typeface="Courier" charset="0"/>
              </a:rPr>
              <a:t> Examples: 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4"/>
              </a:rPr>
              <a:t>www.dcosexamples.com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Mesosphere Blog: </a:t>
            </a:r>
            <a:r>
              <a:rPr lang="en-US" dirty="0">
                <a:latin typeface="+mn-lt"/>
                <a:ea typeface="Courier" charset="0"/>
                <a:cs typeface="Courier" charset="0"/>
                <a:hlinkClick r:id="rId5"/>
              </a:rPr>
              <a:t>https://mesosphere.com/blog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5"/>
              </a:rPr>
              <a:t>/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smtClean="0">
                <a:latin typeface="+mn-lt"/>
                <a:ea typeface="Courier" charset="0"/>
                <a:cs typeface="Courier" charset="0"/>
              </a:rPr>
              <a:t>Developers Guide to 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the Universe: https://</a:t>
            </a:r>
            <a:r>
              <a:rPr lang="en-US" dirty="0" err="1">
                <a:latin typeface="+mn-lt"/>
                <a:ea typeface="Courier" charset="0"/>
                <a:cs typeface="Courier" charset="0"/>
              </a:rPr>
              <a:t>mesosphere.com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/blog/a-developers-guide-to-the-universe/</a:t>
            </a:r>
          </a:p>
        </p:txBody>
      </p:sp>
    </p:spTree>
    <p:extLst>
      <p:ext uri="{BB962C8B-B14F-4D97-AF65-F5344CB8AC3E}">
        <p14:creationId xmlns:p14="http://schemas.microsoft.com/office/powerpoint/2010/main" val="9772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Mark Johnson</a:t>
            </a:r>
            <a:endParaRPr lang="en-US" dirty="0"/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927000" cy="358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ct val="25000"/>
              <a:buFont typeface="Roboto"/>
              <a:buNone/>
            </a:pPr>
            <a:r>
              <a:rPr lang="en-US" sz="8800" dirty="0" smtClean="0"/>
              <a:t>Spark and DC/OS</a:t>
            </a:r>
            <a:br>
              <a:rPr lang="en-US" sz="8800" dirty="0" smtClean="0"/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609600" y="2520795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000" dirty="0" smtClean="0"/>
              <a:t>Next Session: Spark Security &amp; HDFS Programming</a:t>
            </a:r>
            <a:endParaRPr lang="en-US" sz="2376" dirty="0" smtClean="0"/>
          </a:p>
        </p:txBody>
      </p:sp>
      <p:pic>
        <p:nvPicPr>
          <p:cNvPr id="517" name="Shape 517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>
            <a:off x="8379600" y="5240800"/>
            <a:ext cx="33093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535150" y="40275"/>
            <a:ext cx="106680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Oswald"/>
                <a:ea typeface="Oswald"/>
                <a:cs typeface="Oswald"/>
                <a:sym typeface="Oswald"/>
              </a:rPr>
              <a:t>MESOSPHERE DC/OS ENTERPRISE FEATURES</a:t>
            </a:r>
          </a:p>
        </p:txBody>
      </p:sp>
      <p:sp>
        <p:nvSpPr>
          <p:cNvPr id="952" name="Shape 952"/>
          <p:cNvSpPr txBox="1"/>
          <p:nvPr/>
        </p:nvSpPr>
        <p:spPr>
          <a:xfrm rot="-5400000">
            <a:off x="-1652433" y="3013301"/>
            <a:ext cx="46812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</a:p>
        </p:txBody>
      </p:sp>
      <p:sp>
        <p:nvSpPr>
          <p:cNvPr id="953" name="Shape 953"/>
          <p:cNvSpPr txBox="1"/>
          <p:nvPr/>
        </p:nvSpPr>
        <p:spPr>
          <a:xfrm rot="-5400000">
            <a:off x="419525" y="5654233"/>
            <a:ext cx="537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</a:t>
            </a:r>
          </a:p>
        </p:txBody>
      </p:sp>
      <p:sp>
        <p:nvSpPr>
          <p:cNvPr id="954" name="Shape 954"/>
          <p:cNvSpPr txBox="1"/>
          <p:nvPr/>
        </p:nvSpPr>
        <p:spPr>
          <a:xfrm rot="-5400000">
            <a:off x="496025" y="6149450"/>
            <a:ext cx="384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Price</a:t>
            </a:r>
          </a:p>
        </p:txBody>
      </p:sp>
      <p:graphicFrame>
        <p:nvGraphicFramePr>
          <p:cNvPr id="955" name="Shape 955"/>
          <p:cNvGraphicFramePr/>
          <p:nvPr/>
        </p:nvGraphicFramePr>
        <p:xfrm>
          <a:off x="972872" y="872004"/>
          <a:ext cx="10332800" cy="5648183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4957425"/>
                <a:gridCol w="2448175"/>
                <a:gridCol w="2927200"/>
              </a:tblGrid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Emergency patching</a:t>
                      </a:r>
                    </a:p>
                  </a:txBody>
                  <a:tcPr marL="28575" marR="28575" marT="19075" marB="19075" anchor="b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for open-source Mesosphere-developed frameworks*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options</a:t>
                      </a: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Standard, 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6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price</a:t>
                      </a:r>
                    </a:p>
                  </a:txBody>
                  <a:tcPr marL="28575" marR="28575" marT="19075" marB="19075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$3,000</a:t>
                      </a: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3,250</a:t>
                      </a:r>
                    </a:p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3,950</a:t>
                      </a:r>
                    </a:p>
                  </a:txBody>
                  <a:tcPr marL="91475" marR="6400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56" name="Shape 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0" y="0"/>
            <a:ext cx="584400" cy="4116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5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1.10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4106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5922626" y="350275"/>
            <a:ext cx="18486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8379600" y="350275"/>
            <a:ext cx="31785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 Enterprise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5922620" y="597116"/>
            <a:ext cx="23067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Open source platform for modern apps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379599" y="597125"/>
            <a:ext cx="29913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Production-grade solution for mission-critical apps</a:t>
            </a:r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592198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77279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/>
        </p:nvSpPr>
        <p:spPr>
          <a:xfrm>
            <a:off x="920975" y="6531200"/>
            <a:ext cx="3804300" cy="1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Source Sans Pro"/>
                <a:ea typeface="Source Sans Pro"/>
                <a:cs typeface="Source Sans Pro"/>
                <a:sym typeface="Source Sans Pro"/>
              </a:rPr>
              <a:t>* Does not include support for baseline technology, e.g. Apache Spark</a:t>
            </a:r>
          </a:p>
        </p:txBody>
      </p:sp>
      <p:sp>
        <p:nvSpPr>
          <p:cNvPr id="980" name="Shape 980"/>
          <p:cNvSpPr/>
          <p:nvPr/>
        </p:nvSpPr>
        <p:spPr>
          <a:xfrm>
            <a:off x="6288650" y="2894850"/>
            <a:ext cx="280800" cy="169200"/>
          </a:xfrm>
          <a:prstGeom prst="rect">
            <a:avLst/>
          </a:prstGeom>
          <a:solidFill>
            <a:srgbClr val="FFFFFF">
              <a:alpha val="80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1" name="Shape 981"/>
          <p:cNvGraphicFramePr/>
          <p:nvPr/>
        </p:nvGraphicFramePr>
        <p:xfrm>
          <a:off x="2280614" y="862379"/>
          <a:ext cx="3853875" cy="4730126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3853875"/>
              </a:tblGrid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Kubernetes (Beta) container orchestration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Marathon container orchestration with pods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Production-certified data services (e.g., Spark, Kafka, Cassandra)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fault tolerant jobs scheduler (</a:t>
                      </a:r>
                      <a:r>
                        <a:rPr lang="en-US" sz="8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Cron</a:t>
                      </a: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4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Universe of 100+ platform services from  easily deployed with a single single-click or CLI command; Developed by Mesosphere, DC/OS community, and commercial partners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Mesos distributed systems kernel w/ Universal Container Runtime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Management of persistent and external volumes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Virtual networks with IP per container and Container Network Interface (CNI)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load balancer, service discovery and name-based VIPs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GPU-based scheduling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Guided on-premise and cloud installation templates (AWS, Azure)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Powerful CLI and GUI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Non-disruptive DC/OS upgrades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Platform monitoring &amp; troubleshooting tools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Application-level logging, metrics &amp; debugging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In-Place Upgrade for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Validated DC/OS upgrades with automated pre and post upgrade health checks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Role-Based Access Control for containers, jobs, and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Identity management integration (Active Directory/LDAP/SAML 2.0/OpenID Connect)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Secrets Management (Key/Value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 File-based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Public key infrastructure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w/ Custom certificate authority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Security audit logging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Fine-grained access control lists for containers and services 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w/ folder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Service accounts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 Performance L4/L7 Ingress load balancer (Edge-LB)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9533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1339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Shape 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217603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972875" y="904725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Platform Services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72857" y="1606704"/>
            <a:ext cx="989100" cy="347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DC/OS Catalog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972861" y="1993383"/>
            <a:ext cx="989100" cy="8448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Resource Management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972864" y="2877762"/>
            <a:ext cx="989100" cy="5253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Management &amp; Monitoring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972868" y="4144619"/>
            <a:ext cx="989100" cy="875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Security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972871" y="3442640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Ops &amp; troubleshoot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972850" y="5059298"/>
            <a:ext cx="989100" cy="3075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Multi-tenancy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972854" y="5406377"/>
            <a:ext cx="989100" cy="1587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Adv. Network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31460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4952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6758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8564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0370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6138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10753200" y="0"/>
            <a:ext cx="1438800" cy="277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for 1.10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618070"/>
            <a:ext cx="151200" cy="1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35269"/>
            <a:ext cx="11766849" cy="54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9216" y="617873"/>
            <a:ext cx="4932783" cy="42519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957"/>
            <a:ext cx="7109927" cy="59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45512" y="780662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44" y="780662"/>
            <a:ext cx="468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479" y="5332266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94"/>
            <a:ext cx="12192000" cy="3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osphere">
  <a:themeElements>
    <a:clrScheme name="White">
      <a:dk1>
        <a:srgbClr val="62687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793</Words>
  <Application>Microsoft Macintosh PowerPoint</Application>
  <PresentationFormat>Widescreen</PresentationFormat>
  <Paragraphs>148</Paragraphs>
  <Slides>55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Courier</vt:lpstr>
      <vt:lpstr>Arial</vt:lpstr>
      <vt:lpstr>Helvetica Neue</vt:lpstr>
      <vt:lpstr>Oswald</vt:lpstr>
      <vt:lpstr>Proxima Nova</vt:lpstr>
      <vt:lpstr>Roboto</vt:lpstr>
      <vt:lpstr>Source Sans Pro</vt:lpstr>
      <vt:lpstr>White</vt:lpstr>
      <vt:lpstr>Mesosphere</vt:lpstr>
      <vt:lpstr>Spark Data Processing and DC/OS </vt:lpstr>
      <vt:lpstr>Spark on DC/OS Overview</vt:lpstr>
      <vt:lpstr>Agenda</vt:lpstr>
      <vt:lpstr>Part I: Spark Installation &amp; Setup</vt:lpstr>
      <vt:lpstr>GUI Based Spark installation</vt:lpstr>
      <vt:lpstr>PowerPoint Presentation</vt:lpstr>
      <vt:lpstr>PowerPoint Presentation</vt:lpstr>
      <vt:lpstr>PowerPoint Presentation</vt:lpstr>
      <vt:lpstr>PowerPoint Presentation</vt:lpstr>
      <vt:lpstr>Command Line Spark Installation</vt:lpstr>
      <vt:lpstr>DC/OS Spark Command Line Options</vt:lpstr>
      <vt:lpstr>Part II: Running Spark Programs</vt:lpstr>
      <vt:lpstr>Run Spark from the command line</vt:lpstr>
      <vt:lpstr>Run Spark from the command line</vt:lpstr>
      <vt:lpstr>DC/OS Jobs</vt:lpstr>
      <vt:lpstr>Run every 15 minutes</vt:lpstr>
      <vt:lpstr>DC/OS Jobs</vt:lpstr>
      <vt:lpstr>Mesos Sandbox : Job Output</vt:lpstr>
      <vt:lpstr>Park III: Spark Debugging and Monitoring</vt:lpstr>
      <vt:lpstr>Mesos Task Screen</vt:lpstr>
      <vt:lpstr>Mesos Sandbox</vt:lpstr>
      <vt:lpstr>Mesos Sandbox: Viewing Logs</vt:lpstr>
      <vt:lpstr>View Sandbox on Host</vt:lpstr>
      <vt:lpstr>SSH TUNNELS - Spark Program Debugging</vt:lpstr>
      <vt:lpstr>Spark History</vt:lpstr>
      <vt:lpstr>Part IV: Data Access with Spark</vt:lpstr>
      <vt:lpstr>Spark &amp; Cassandra</vt:lpstr>
      <vt:lpstr>Cassandra DC/OS Addresses</vt:lpstr>
      <vt:lpstr>Cassandra SQL Execute Example</vt:lpstr>
      <vt:lpstr>Spark tasks and driver</vt:lpstr>
      <vt:lpstr>Spark &amp; Kafka</vt:lpstr>
      <vt:lpstr>Identify Kafka Broker Endpoints</vt:lpstr>
      <vt:lpstr>Kafka Producer</vt:lpstr>
      <vt:lpstr>Kafka Consumer</vt:lpstr>
      <vt:lpstr>PostgresQL</vt:lpstr>
      <vt:lpstr>PowerPoint Presentation</vt:lpstr>
      <vt:lpstr>PostgresQL - Storage</vt:lpstr>
      <vt:lpstr>PostgresQL – Networking – EXTERNAL ACCESS</vt:lpstr>
      <vt:lpstr>External access PostgresQL</vt:lpstr>
      <vt:lpstr>PostgresQL Example Program</vt:lpstr>
      <vt:lpstr>PowerPoint Presentation</vt:lpstr>
      <vt:lpstr>Spark &amp; HDFS</vt:lpstr>
      <vt:lpstr>Spark &amp; Elastic Search</vt:lpstr>
      <vt:lpstr>ElasticSearch identify coordinator</vt:lpstr>
      <vt:lpstr>ElasticSearch post example</vt:lpstr>
      <vt:lpstr>Kibana Search Example</vt:lpstr>
      <vt:lpstr>Part V: Spark Notebooks</vt:lpstr>
      <vt:lpstr>Zeppelin Notebooks</vt:lpstr>
      <vt:lpstr> </vt:lpstr>
      <vt:lpstr>PowerPoint Presentation</vt:lpstr>
      <vt:lpstr>PowerPoint Presentation</vt:lpstr>
      <vt:lpstr>Linking Data sources</vt:lpstr>
      <vt:lpstr>Additional Resources</vt:lpstr>
      <vt:lpstr>Spark and DC/OS </vt:lpstr>
      <vt:lpstr>MESOSPHERE DC/OS ENTERPRISE FEATURES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sell DC/OS 1.10</dc:title>
  <cp:lastModifiedBy>Microsoft Office User</cp:lastModifiedBy>
  <cp:revision>95</cp:revision>
  <dcterms:modified xsi:type="dcterms:W3CDTF">2017-10-23T16:11:22Z</dcterms:modified>
</cp:coreProperties>
</file>